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5" r:id="rId8"/>
    <p:sldId id="264" r:id="rId9"/>
    <p:sldId id="266" r:id="rId10"/>
    <p:sldId id="267" r:id="rId11"/>
    <p:sldId id="268" r:id="rId12"/>
    <p:sldId id="269" r:id="rId13"/>
    <p:sldId id="270" r:id="rId14"/>
    <p:sldId id="271" r:id="rId15"/>
    <p:sldId id="258" r:id="rId16"/>
    <p:sldId id="25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C7ADD87E-50AC-40EC-A642-9B74427681DD}" type="datetimeFigureOut">
              <a:rPr lang="en-SG" smtClean="0"/>
              <a:t>17/7/2011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C7ADD87E-50AC-40EC-A642-9B74427681DD}" type="datetimeFigureOut">
              <a:rPr lang="en-SG" smtClean="0"/>
              <a:t>17/7/2011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C7ADD87E-50AC-40EC-A642-9B74427681DD}" type="datetimeFigureOut">
              <a:rPr lang="en-SG" smtClean="0"/>
              <a:t>17/7/2011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C7ADD87E-50AC-40EC-A642-9B74427681DD}" type="datetimeFigureOut">
              <a:rPr lang="en-SG" smtClean="0"/>
              <a:t>17/7/2011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ADD87E-50AC-40EC-A642-9B74427681DD}" type="datetimeFigureOut">
              <a:rPr lang="en-SG" smtClean="0"/>
              <a:t>17/7/2011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C7ADD87E-50AC-40EC-A642-9B74427681DD}" type="datetimeFigureOut">
              <a:rPr lang="en-SG" smtClean="0"/>
              <a:t>17/7/2011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C7ADD87E-50AC-40EC-A642-9B74427681DD}" type="datetimeFigureOut">
              <a:rPr lang="en-SG" smtClean="0"/>
              <a:t>17/7/2011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C7ADD87E-50AC-40EC-A642-9B74427681DD}" type="datetimeFigureOut">
              <a:rPr lang="en-SG" smtClean="0"/>
              <a:t>17/7/2011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ADD87E-50AC-40EC-A642-9B74427681DD}" type="datetimeFigureOut">
              <a:rPr lang="en-SG" smtClean="0"/>
              <a:t>17/7/2011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ADD87E-50AC-40EC-A642-9B74427681DD}" type="datetimeFigureOut">
              <a:rPr lang="en-SG" smtClean="0"/>
              <a:t>17/7/2011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ADD87E-50AC-40EC-A642-9B74427681DD}" type="datetimeFigureOut">
              <a:rPr lang="en-SG" smtClean="0"/>
              <a:t>17/7/2011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2A3ABB1-7311-4941-943B-18AC85E6D74B}" type="slidenum">
              <a:rPr lang="en-SG" smtClean="0"/>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ADD87E-50AC-40EC-A642-9B74427681DD}" type="datetimeFigureOut">
              <a:rPr lang="en-SG" smtClean="0"/>
              <a:t>17/7/2011</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A3ABB1-7311-4941-943B-18AC85E6D74B}" type="slidenum">
              <a:rPr lang="en-SG" smtClean="0"/>
              <a:t>‹#›</a:t>
            </a:fld>
            <a:endParaRPr lang="en-S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y1lwlhf_RE--Mindmap.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dirty="0" smtClean="0"/>
              <a:t>Promising Solution</a:t>
            </a:r>
          </a:p>
          <a:p>
            <a:pPr marL="0" indent="0">
              <a:buNone/>
            </a:pPr>
            <a:r>
              <a:rPr lang="en-US" sz="2400" dirty="0" smtClean="0"/>
              <a:t>Through different forms of media, parents can be brought into the lives of teens. Parents with teens that combat these problems can be informed about different ways to combat this problem, for example:</a:t>
            </a:r>
          </a:p>
          <a:p>
            <a:pPr marL="457200" indent="-457200">
              <a:buFont typeface="+mj-lt"/>
              <a:buAutoNum type="arabicPeriod"/>
            </a:pPr>
            <a:r>
              <a:rPr lang="en-US" sz="2400" dirty="0" smtClean="0"/>
              <a:t>They can work with their children to come up with a timetable to help them </a:t>
            </a:r>
            <a:r>
              <a:rPr lang="en-US" sz="2400" dirty="0" err="1" smtClean="0"/>
              <a:t>organise</a:t>
            </a:r>
            <a:r>
              <a:rPr lang="en-US" sz="2400" dirty="0" smtClean="0"/>
              <a:t> their time and give them specific times to play games/go on </a:t>
            </a:r>
            <a:r>
              <a:rPr lang="en-US" sz="2400" dirty="0" err="1" smtClean="0"/>
              <a:t>Facebook</a:t>
            </a:r>
            <a:r>
              <a:rPr lang="en-US" sz="2400" dirty="0" smtClean="0"/>
              <a:t> and study.</a:t>
            </a:r>
          </a:p>
          <a:p>
            <a:pPr marL="457200" indent="-457200">
              <a:buFont typeface="+mj-lt"/>
              <a:buAutoNum type="arabicPeriod"/>
            </a:pPr>
            <a:r>
              <a:rPr lang="en-US" sz="2400" dirty="0" smtClean="0"/>
              <a:t>Parents can track their teen’s phones to see if they were doing anything undesirable behind their backs and talk to them about the problems of doing such things.</a:t>
            </a:r>
            <a:endParaRPr lang="en-US" sz="2400" dirty="0"/>
          </a:p>
          <a:p>
            <a:pPr marL="0" indent="0">
              <a:buNone/>
            </a:pPr>
            <a:r>
              <a:rPr lang="en-US" sz="2400" dirty="0" smtClean="0"/>
              <a:t>There are still many possible solutions but these two seem like the most practical. As long as parents try to get into their children’s lives, they would be able to understand what’s going on and reasons for them.</a:t>
            </a:r>
          </a:p>
          <a:p>
            <a:pPr marL="457200" indent="-457200">
              <a:buFont typeface="+mj-lt"/>
              <a:buAutoNum type="arabicPeriod"/>
            </a:pPr>
            <a:endParaRPr lang="en-SG" sz="2400" dirty="0"/>
          </a:p>
        </p:txBody>
      </p:sp>
      <p:sp>
        <p:nvSpPr>
          <p:cNvPr id="4" name="Title 1"/>
          <p:cNvSpPr>
            <a:spLocks noGrp="1"/>
          </p:cNvSpPr>
          <p:nvPr>
            <p:ph type="title"/>
          </p:nvPr>
        </p:nvSpPr>
        <p:spPr/>
        <p:txBody>
          <a:bodyPr>
            <a:normAutofit fontScale="90000"/>
          </a:bodyPr>
          <a:lstStyle/>
          <a:p>
            <a:r>
              <a:rPr lang="en-US" dirty="0" smtClean="0"/>
              <a:t>Framing Your Research Topic (cont’d)</a:t>
            </a:r>
            <a:endParaRPr lang="en-S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for Topic of Choice</a:t>
            </a:r>
            <a:endParaRPr lang="en-SG"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As mentioned above, the reason for choosing the </a:t>
            </a:r>
            <a:r>
              <a:rPr lang="en-US" dirty="0" err="1" smtClean="0"/>
              <a:t>iPhone</a:t>
            </a:r>
            <a:r>
              <a:rPr lang="en-US" dirty="0" smtClean="0"/>
              <a:t> is it’s popularity and the reason for narrowing the wide spectrum down to teenagers is because of the common way of thoughts we share due to our similar age. However, there are other reasons for my choice.</a:t>
            </a:r>
          </a:p>
          <a:p>
            <a:pPr marL="0" indent="0">
              <a:buNone/>
            </a:pPr>
            <a:r>
              <a:rPr lang="en-US" dirty="0" smtClean="0"/>
              <a:t>Teenagers are in an important stage of development in their lives. By letting their parents understand the problems of </a:t>
            </a:r>
            <a:r>
              <a:rPr lang="en-US" dirty="0" err="1" smtClean="0"/>
              <a:t>smartphones</a:t>
            </a:r>
            <a:r>
              <a:rPr lang="en-US" dirty="0" smtClean="0"/>
              <a:t> (and in particular, </a:t>
            </a:r>
            <a:r>
              <a:rPr lang="en-US" dirty="0" err="1" smtClean="0"/>
              <a:t>iPhones</a:t>
            </a:r>
            <a:r>
              <a:rPr lang="en-US" dirty="0" smtClean="0"/>
              <a:t>), parents can understand their children more and build stronger bonds with them. Instead of just providing my own solutions, I would also look at the ways parents are using to help their children and their level of effectiveness. After collating all the information, I can come up with a good solution that can help a lot of teens that have been affected by their </a:t>
            </a:r>
            <a:r>
              <a:rPr lang="en-US" dirty="0" err="1" smtClean="0"/>
              <a:t>iPhones</a:t>
            </a:r>
            <a:r>
              <a:rPr lang="en-US" dirty="0" smtClean="0"/>
              <a:t>. By stopping their addiction, not only can they make their lives more comfortable, individuals that </a:t>
            </a:r>
            <a:r>
              <a:rPr lang="en-US" dirty="0" err="1" smtClean="0"/>
              <a:t>suceed</a:t>
            </a:r>
            <a:r>
              <a:rPr lang="en-US" dirty="0" smtClean="0"/>
              <a:t> in future can also contribute in a huge way to Singapore’s society and help bring our small country forward.</a:t>
            </a:r>
          </a:p>
          <a:p>
            <a:pPr marL="0" indent="0">
              <a:buNone/>
            </a:pPr>
            <a:r>
              <a:rPr lang="en-US" dirty="0" smtClean="0"/>
              <a:t>I can also find out why certain parents only want to give their teens a feature phone even if they are able to afford an </a:t>
            </a:r>
            <a:r>
              <a:rPr lang="en-US" dirty="0" err="1" smtClean="0"/>
              <a:t>iPhone</a:t>
            </a:r>
            <a:r>
              <a:rPr lang="en-US" dirty="0" smtClean="0"/>
              <a:t>. The reasons they give can be compared to the problems I have identified to give me a even bigger idea of the situation.</a:t>
            </a:r>
          </a:p>
          <a:p>
            <a:pPr marL="0" indent="0">
              <a:buNone/>
            </a:pPr>
            <a:endParaRPr lang="en-S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Feasibility</a:t>
            </a:r>
            <a:endParaRPr lang="en-SG" dirty="0"/>
          </a:p>
        </p:txBody>
      </p:sp>
      <p:sp>
        <p:nvSpPr>
          <p:cNvPr id="3" name="Content Placeholder 2"/>
          <p:cNvSpPr>
            <a:spLocks noGrp="1"/>
          </p:cNvSpPr>
          <p:nvPr>
            <p:ph idx="1"/>
          </p:nvPr>
        </p:nvSpPr>
        <p:spPr/>
        <p:txBody>
          <a:bodyPr/>
          <a:lstStyle/>
          <a:p>
            <a:pPr marL="0" indent="0">
              <a:buNone/>
            </a:pPr>
            <a:r>
              <a:rPr lang="en-US" dirty="0" smtClean="0"/>
              <a:t>I feel that this project is quite feasible as we can easily scope down spectrum towards parents and the way they help their children, in particular, teens. These groups of people are specifically indentified and conducting a random survey is still considered quite an easy task. Furthermore, with the increasing number of teens owning </a:t>
            </a:r>
            <a:r>
              <a:rPr lang="en-US" dirty="0" err="1" smtClean="0"/>
              <a:t>iPhones</a:t>
            </a:r>
            <a:r>
              <a:rPr lang="en-US" dirty="0" smtClean="0"/>
              <a:t>, it is significantly easier to find the target group that we need.</a:t>
            </a:r>
            <a:endParaRPr lang="en-SG"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Manageability</a:t>
            </a:r>
            <a:endParaRPr lang="en-SG" dirty="0"/>
          </a:p>
        </p:txBody>
      </p:sp>
      <p:sp>
        <p:nvSpPr>
          <p:cNvPr id="3" name="Content Placeholder 2"/>
          <p:cNvSpPr>
            <a:spLocks noGrp="1"/>
          </p:cNvSpPr>
          <p:nvPr>
            <p:ph idx="1"/>
          </p:nvPr>
        </p:nvSpPr>
        <p:spPr/>
        <p:txBody>
          <a:bodyPr/>
          <a:lstStyle/>
          <a:p>
            <a:pPr marL="0" indent="0">
              <a:buNone/>
            </a:pPr>
            <a:r>
              <a:rPr lang="en-US" dirty="0" smtClean="0"/>
              <a:t>A random sampling can help give a broader idea of the problem and how it is handled in different families. It can be done in a short time frame as it is easy to see the trend after one survey. There might not be many problems faced as the problems pointed out are very common in Singapore and it would be easy to find people to help in research.</a:t>
            </a:r>
            <a:endParaRPr lang="en-SG"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Accessibility</a:t>
            </a:r>
            <a:endParaRPr lang="en-SG"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Information is quite easily accessible through reliable primary sources as the survey will provide a good source of first hand information. If surveys cannot be done on a large scale, the project can be scaled down to RI Year 1 students. However, I would hope not to do so as by getting results from normal schools, we would be able to see the full picture of the problem in Singapore. If w only focus on elite schools like RI, the problem might be </a:t>
            </a:r>
            <a:r>
              <a:rPr lang="en-US" smtClean="0"/>
              <a:t>quite different.</a:t>
            </a:r>
            <a:endParaRPr lang="en-SG"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Appendix I</a:t>
            </a:r>
            <a:endParaRPr lang="en-SG" sz="3200" dirty="0"/>
          </a:p>
        </p:txBody>
      </p:sp>
      <p:sp>
        <p:nvSpPr>
          <p:cNvPr id="3" name="Content Placeholder 2"/>
          <p:cNvSpPr>
            <a:spLocks noGrp="1"/>
          </p:cNvSpPr>
          <p:nvPr>
            <p:ph idx="1"/>
          </p:nvPr>
        </p:nvSpPr>
        <p:spPr/>
        <p:txBody>
          <a:bodyPr/>
          <a:lstStyle/>
          <a:p>
            <a:r>
              <a:rPr lang="en-US" sz="2000" dirty="0" smtClean="0"/>
              <a:t>Information about percentage of teens with cell phones (slide 2 line 2)</a:t>
            </a:r>
          </a:p>
          <a:p>
            <a:pPr>
              <a:buFont typeface="Wingdings" pitchFamily="2" charset="2"/>
              <a:buChar char="Ø"/>
            </a:pPr>
            <a:r>
              <a:rPr lang="en-SG" sz="2000" i="1" dirty="0"/>
              <a:t>Kids </a:t>
            </a:r>
            <a:r>
              <a:rPr lang="en-SG" sz="2000" i="1" dirty="0" smtClean="0"/>
              <a:t>That Own Cell Phones</a:t>
            </a:r>
            <a:r>
              <a:rPr lang="en-SG" sz="2000" dirty="0"/>
              <a:t>. (2008). Retrieved </a:t>
            </a:r>
            <a:r>
              <a:rPr lang="en-SG" sz="2000" dirty="0" smtClean="0"/>
              <a:t>from http</a:t>
            </a:r>
            <a:r>
              <a:rPr lang="en-SG" sz="2000" dirty="0"/>
              <a:t>://www.cmch.tv/mentors/hottopic.asp?id=70 </a:t>
            </a:r>
            <a:endParaRPr lang="en-SG" sz="2000" dirty="0" smtClean="0"/>
          </a:p>
          <a:p>
            <a:r>
              <a:rPr lang="en-US" sz="2000" dirty="0" smtClean="0"/>
              <a:t>Information about percentage of teens (slide 2 line 3)</a:t>
            </a:r>
          </a:p>
          <a:p>
            <a:pPr>
              <a:buFont typeface="Wingdings" pitchFamily="2" charset="2"/>
              <a:buChar char="Ø"/>
            </a:pPr>
            <a:r>
              <a:rPr lang="en-SG" sz="2000" i="1" dirty="0"/>
              <a:t>Teens </a:t>
            </a:r>
            <a:r>
              <a:rPr lang="en-SG" sz="2000" i="1" dirty="0" smtClean="0"/>
              <a:t>That Own </a:t>
            </a:r>
            <a:r>
              <a:rPr lang="en-SG" sz="2000" i="1" dirty="0" err="1" smtClean="0"/>
              <a:t>Smartphones</a:t>
            </a:r>
            <a:r>
              <a:rPr lang="en-SG" sz="2000" dirty="0"/>
              <a:t>. (2011, January 14). Retrieved from http://www.textmessageblog.mobi/2011/01/14/smartphones-female-teens</a:t>
            </a:r>
            <a:r>
              <a:rPr lang="en-SG" sz="2000" dirty="0" smtClean="0"/>
              <a:t>/</a:t>
            </a:r>
          </a:p>
          <a:p>
            <a:endParaRPr lang="en-US" sz="2000" dirty="0" smtClean="0"/>
          </a:p>
          <a:p>
            <a:pPr marL="514350" indent="-514350">
              <a:buNone/>
            </a:pPr>
            <a:endParaRPr lang="en-S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Appendix II</a:t>
            </a:r>
            <a:endParaRPr lang="en-SG" sz="3200" dirty="0"/>
          </a:p>
        </p:txBody>
      </p:sp>
      <p:pic>
        <p:nvPicPr>
          <p:cNvPr id="16386" name="Picture 2" descr="http://www.marketingcharts.com/wp/wp-content/uploads/2011/01/nielsen-smartphone-feature-phone-global-use-jan11.gif"/>
          <p:cNvPicPr>
            <a:picLocks noChangeAspect="1" noChangeArrowheads="1"/>
          </p:cNvPicPr>
          <p:nvPr/>
        </p:nvPicPr>
        <p:blipFill>
          <a:blip r:embed="rId2" cstate="print"/>
          <a:srcRect/>
          <a:stretch>
            <a:fillRect/>
          </a:stretch>
        </p:blipFill>
        <p:spPr bwMode="auto">
          <a:xfrm>
            <a:off x="0" y="1268761"/>
            <a:ext cx="4644008" cy="3492929"/>
          </a:xfrm>
          <a:prstGeom prst="rect">
            <a:avLst/>
          </a:prstGeom>
          <a:noFill/>
        </p:spPr>
      </p:pic>
      <p:sp>
        <p:nvSpPr>
          <p:cNvPr id="5" name="TextBox 4"/>
          <p:cNvSpPr txBox="1"/>
          <p:nvPr/>
        </p:nvSpPr>
        <p:spPr>
          <a:xfrm>
            <a:off x="0" y="4725144"/>
            <a:ext cx="4932040" cy="646331"/>
          </a:xfrm>
          <a:prstGeom prst="rect">
            <a:avLst/>
          </a:prstGeom>
          <a:noFill/>
        </p:spPr>
        <p:txBody>
          <a:bodyPr wrap="square" rtlCol="0">
            <a:spAutoFit/>
          </a:bodyPr>
          <a:lstStyle/>
          <a:p>
            <a:r>
              <a:rPr lang="en-US" dirty="0" smtClean="0"/>
              <a:t>Graph of global </a:t>
            </a:r>
            <a:r>
              <a:rPr lang="en-US" dirty="0" err="1" smtClean="0"/>
              <a:t>smartphone</a:t>
            </a:r>
            <a:r>
              <a:rPr lang="en-US" dirty="0" smtClean="0"/>
              <a:t> usage against feature phone usage</a:t>
            </a:r>
            <a:endParaRPr lang="en-S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568952" cy="6370975"/>
          </a:xfrm>
          <a:prstGeom prst="rect">
            <a:avLst/>
          </a:prstGeom>
          <a:noFill/>
        </p:spPr>
        <p:txBody>
          <a:bodyPr wrap="square" rtlCol="0">
            <a:spAutoFit/>
          </a:bodyPr>
          <a:lstStyle/>
          <a:p>
            <a:r>
              <a:rPr lang="en-US" sz="2400" dirty="0" smtClean="0"/>
              <a:t>Nowadays, the word “</a:t>
            </a:r>
            <a:r>
              <a:rPr lang="en-US" sz="2400" dirty="0" err="1" smtClean="0"/>
              <a:t>smartphone</a:t>
            </a:r>
            <a:r>
              <a:rPr lang="en-US" sz="2400" dirty="0" smtClean="0"/>
              <a:t>” has become synonymous with many teenagers’ lives. 60% of “</a:t>
            </a:r>
            <a:r>
              <a:rPr lang="en-US" sz="2400" dirty="0" err="1" smtClean="0"/>
              <a:t>tweens</a:t>
            </a:r>
            <a:r>
              <a:rPr lang="en-US" sz="2400" dirty="0" smtClean="0"/>
              <a:t>” aged 10-14 and 84% of teenagers aged 15-18 own cell phones. In China, 71% of people aged between 15 and 24 own </a:t>
            </a:r>
            <a:r>
              <a:rPr lang="en-US" sz="2400" dirty="0" err="1" smtClean="0"/>
              <a:t>smartphones</a:t>
            </a:r>
            <a:r>
              <a:rPr lang="en-US" sz="2400" dirty="0" smtClean="0"/>
              <a:t>. (see Appendix II for graph on other countries)</a:t>
            </a:r>
          </a:p>
          <a:p>
            <a:endParaRPr lang="en-US" sz="2400" dirty="0"/>
          </a:p>
          <a:p>
            <a:r>
              <a:rPr lang="en-US" sz="2400" dirty="0" err="1" smtClean="0"/>
              <a:t>Smartphones</a:t>
            </a:r>
            <a:r>
              <a:rPr lang="en-US" sz="2400" dirty="0" smtClean="0"/>
              <a:t> are no ordinary phones. They are highly sophisticated. It offers more advanced features compared to ordinary feature phones. Other than just being able to call and send text messages, </a:t>
            </a:r>
            <a:r>
              <a:rPr lang="en-US" sz="2400" dirty="0" err="1" smtClean="0"/>
              <a:t>smartphones</a:t>
            </a:r>
            <a:r>
              <a:rPr lang="en-US" sz="2400" dirty="0" smtClean="0"/>
              <a:t> come with many available applications that can be downloaded on the different app stores. These applications range from entertainment to social networking to books. There are so many applications that offer many different functions. It is impossible for feature phones to compute and send information over the internet a fast as a </a:t>
            </a:r>
            <a:r>
              <a:rPr lang="en-US" sz="2400" dirty="0" err="1" smtClean="0"/>
              <a:t>smatphone</a:t>
            </a:r>
            <a:r>
              <a:rPr lang="en-US" sz="2400" dirty="0" smtClean="0"/>
              <a:t>. </a:t>
            </a:r>
          </a:p>
          <a:p>
            <a:endParaRPr lang="en-US" sz="2400" dirty="0"/>
          </a:p>
          <a:p>
            <a:r>
              <a:rPr lang="en-US" sz="2400" dirty="0" smtClean="0"/>
              <a:t> </a:t>
            </a:r>
            <a:endParaRPr lang="en-SG"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Framing Your Research Topic</a:t>
            </a:r>
            <a:endParaRPr lang="en-SG" dirty="0"/>
          </a:p>
        </p:txBody>
      </p:sp>
      <p:sp>
        <p:nvSpPr>
          <p:cNvPr id="9" name="Content Placeholder 8"/>
          <p:cNvSpPr>
            <a:spLocks noGrp="1"/>
          </p:cNvSpPr>
          <p:nvPr>
            <p:ph idx="1"/>
          </p:nvPr>
        </p:nvSpPr>
        <p:spPr/>
        <p:txBody>
          <a:bodyPr>
            <a:normAutofit fontScale="92500" lnSpcReduction="20000"/>
          </a:bodyPr>
          <a:lstStyle/>
          <a:p>
            <a:pPr>
              <a:buNone/>
            </a:pPr>
            <a:r>
              <a:rPr lang="en-US" dirty="0" smtClean="0"/>
              <a:t>Focus of project:</a:t>
            </a:r>
          </a:p>
          <a:p>
            <a:pPr>
              <a:buNone/>
            </a:pPr>
            <a:r>
              <a:rPr lang="en-US" sz="2000" dirty="0" smtClean="0"/>
              <a:t>	The first thing many people think about when the word “</a:t>
            </a:r>
            <a:r>
              <a:rPr lang="en-US" sz="2000" dirty="0" err="1" smtClean="0"/>
              <a:t>smartphone</a:t>
            </a:r>
            <a:r>
              <a:rPr lang="en-US" sz="2000" dirty="0" smtClean="0"/>
              <a:t>” is said is the </a:t>
            </a:r>
            <a:r>
              <a:rPr lang="en-US" sz="2000" dirty="0" err="1" smtClean="0"/>
              <a:t>iPhone</a:t>
            </a:r>
            <a:r>
              <a:rPr lang="en-US" sz="2000" dirty="0" smtClean="0"/>
              <a:t>. The </a:t>
            </a:r>
            <a:r>
              <a:rPr lang="en-US" sz="2000" dirty="0" err="1" smtClean="0"/>
              <a:t>iPhone</a:t>
            </a:r>
            <a:r>
              <a:rPr lang="en-US" sz="2000" dirty="0" smtClean="0"/>
              <a:t> has become very popular in the daily lives of many working professionals and even teenagers. Apple has successfully made the word “</a:t>
            </a:r>
            <a:r>
              <a:rPr lang="en-US" sz="2000" dirty="0" err="1" smtClean="0"/>
              <a:t>iPhone</a:t>
            </a:r>
            <a:r>
              <a:rPr lang="en-US" sz="2000" dirty="0" smtClean="0"/>
              <a:t>” become synonymous with the word “</a:t>
            </a:r>
            <a:r>
              <a:rPr lang="en-US" sz="2000" dirty="0" err="1" smtClean="0"/>
              <a:t>smartphone</a:t>
            </a:r>
            <a:r>
              <a:rPr lang="en-US" sz="2000" dirty="0" smtClean="0"/>
              <a:t>” . The numerous versions of the </a:t>
            </a:r>
            <a:r>
              <a:rPr lang="en-US" sz="2000" dirty="0" err="1" smtClean="0"/>
              <a:t>iPhones</a:t>
            </a:r>
            <a:r>
              <a:rPr lang="en-US" sz="2000" dirty="0" smtClean="0"/>
              <a:t> </a:t>
            </a:r>
            <a:r>
              <a:rPr lang="en-US" sz="2000" dirty="0" err="1" smtClean="0"/>
              <a:t>realeased</a:t>
            </a:r>
            <a:r>
              <a:rPr lang="en-US" sz="2000" dirty="0" smtClean="0"/>
              <a:t> by Apple have continuously met the needs of consumers. Making it the highly successful product it is now. Just recently, it was not uncommon to hear teens or kids tell their parents, “Dad, mum, I want a white </a:t>
            </a:r>
            <a:r>
              <a:rPr lang="en-US" sz="2000" dirty="0" err="1" smtClean="0"/>
              <a:t>iPhone</a:t>
            </a:r>
            <a:r>
              <a:rPr lang="en-US" sz="2000" dirty="0" smtClean="0"/>
              <a:t> 4.” We can see that even teens go crazy about the </a:t>
            </a:r>
            <a:r>
              <a:rPr lang="en-US" sz="2000" dirty="0" err="1" smtClean="0"/>
              <a:t>iPhone</a:t>
            </a:r>
            <a:r>
              <a:rPr lang="en-US" sz="2000" dirty="0" smtClean="0"/>
              <a:t> when new models launch and people end up scrambling to get the latest version of the </a:t>
            </a:r>
            <a:r>
              <a:rPr lang="en-US" sz="2000" dirty="0" err="1" smtClean="0"/>
              <a:t>iPhone</a:t>
            </a:r>
            <a:r>
              <a:rPr lang="en-US" sz="2000" dirty="0" smtClean="0"/>
              <a:t>. Thus, the main focus of the project would be on the </a:t>
            </a:r>
            <a:r>
              <a:rPr lang="en-US" sz="2000" dirty="0" err="1" smtClean="0"/>
              <a:t>iPhone</a:t>
            </a:r>
            <a:r>
              <a:rPr lang="en-US" sz="2000" dirty="0" smtClean="0"/>
              <a:t>.</a:t>
            </a:r>
          </a:p>
          <a:p>
            <a:pPr>
              <a:buNone/>
            </a:pPr>
            <a:r>
              <a:rPr lang="en-US" sz="2000" dirty="0" smtClean="0"/>
              <a:t>	However, the topic on </a:t>
            </a:r>
            <a:r>
              <a:rPr lang="en-US" sz="2000" dirty="0" err="1" smtClean="0"/>
              <a:t>iPhones</a:t>
            </a:r>
            <a:r>
              <a:rPr lang="en-US" sz="2000" dirty="0" smtClean="0"/>
              <a:t> has to be narrowed down. Thus, I have decided to only focus the project on teenagers aged 13 to 18 in Singapore. Since we are around the same age, it is easier for students like us to relate to the information they give.</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Disadvantages of </a:t>
            </a:r>
            <a:r>
              <a:rPr lang="en-US" dirty="0" err="1" smtClean="0"/>
              <a:t>iPhones</a:t>
            </a:r>
            <a:endParaRPr lang="en-US" dirty="0" smtClean="0"/>
          </a:p>
          <a:p>
            <a:pPr>
              <a:buNone/>
            </a:pPr>
            <a:r>
              <a:rPr lang="en-US" sz="2400" dirty="0" smtClean="0"/>
              <a:t>	</a:t>
            </a:r>
            <a:r>
              <a:rPr lang="en-US" sz="2000" dirty="0" smtClean="0"/>
              <a:t>Needless to say, </a:t>
            </a:r>
            <a:r>
              <a:rPr lang="en-US" sz="2000" dirty="0" err="1" smtClean="0"/>
              <a:t>iPhones</a:t>
            </a:r>
            <a:r>
              <a:rPr lang="en-US" sz="2000" dirty="0" smtClean="0"/>
              <a:t> have many positive points. They are extremely convenient and useful. Furthermore, it is definitely a great step forward that Man has made in the field of technology.</a:t>
            </a:r>
          </a:p>
          <a:p>
            <a:pPr>
              <a:buNone/>
            </a:pPr>
            <a:r>
              <a:rPr lang="en-US" sz="2000" dirty="0"/>
              <a:t>	</a:t>
            </a:r>
            <a:r>
              <a:rPr lang="en-US" sz="2000" dirty="0" smtClean="0"/>
              <a:t>However, more can be done. The </a:t>
            </a:r>
            <a:r>
              <a:rPr lang="en-US" sz="2000" dirty="0" err="1" smtClean="0"/>
              <a:t>iPhone</a:t>
            </a:r>
            <a:r>
              <a:rPr lang="en-US" sz="2000" dirty="0" smtClean="0"/>
              <a:t> is far from perfection and in fact, it has numerous disadvantages. Since people rarely point out these disadvantages, I have decided to base the project on this.</a:t>
            </a:r>
          </a:p>
          <a:p>
            <a:pPr>
              <a:buNone/>
            </a:pPr>
            <a:r>
              <a:rPr lang="en-US" sz="2000" dirty="0"/>
              <a:t>	</a:t>
            </a:r>
            <a:r>
              <a:rPr lang="en-US" sz="2000" dirty="0" smtClean="0"/>
              <a:t>Examples of disadvantages are:</a:t>
            </a:r>
          </a:p>
          <a:p>
            <a:pPr marL="457200" indent="-457200">
              <a:buFont typeface="+mj-lt"/>
              <a:buAutoNum type="arabicPeriod"/>
            </a:pPr>
            <a:r>
              <a:rPr lang="en-US" sz="2000" dirty="0" smtClean="0"/>
              <a:t>Gaming Addiction</a:t>
            </a:r>
          </a:p>
          <a:p>
            <a:pPr marL="457200" indent="-457200">
              <a:buFont typeface="+mj-lt"/>
              <a:buAutoNum type="arabicPeriod"/>
            </a:pPr>
            <a:r>
              <a:rPr lang="en-US" sz="2000" dirty="0" smtClean="0"/>
              <a:t>Social Networking Addiction</a:t>
            </a:r>
          </a:p>
          <a:p>
            <a:pPr marL="457200" indent="-457200">
              <a:buFont typeface="+mj-lt"/>
              <a:buAutoNum type="arabicPeriod"/>
            </a:pPr>
            <a:r>
              <a:rPr lang="en-US" sz="2000" dirty="0" err="1" smtClean="0"/>
              <a:t>Jailbreaking</a:t>
            </a:r>
            <a:endParaRPr lang="en-US" sz="2000" dirty="0" smtClean="0"/>
          </a:p>
          <a:p>
            <a:pPr marL="457200" indent="-457200">
              <a:buFont typeface="+mj-lt"/>
              <a:buAutoNum type="arabicPeriod"/>
            </a:pPr>
            <a:r>
              <a:rPr lang="en-US" sz="2000" dirty="0" smtClean="0"/>
              <a:t>More Convenient Exposure to Undesired Materials</a:t>
            </a:r>
          </a:p>
          <a:p>
            <a:pPr marL="0" indent="0">
              <a:buNone/>
            </a:pPr>
            <a:r>
              <a:rPr lang="en-US" sz="2000" dirty="0" smtClean="0"/>
              <a:t>These disadvantages are all connected to each other in different ways (one leads to another). In fact, even the solutions I have to offer usually revolve around the same thing.</a:t>
            </a:r>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a:buNone/>
            </a:pPr>
            <a:endParaRPr lang="en-SG"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normAutofit fontScale="92500" lnSpcReduction="20000"/>
          </a:bodyPr>
          <a:lstStyle/>
          <a:p>
            <a:pPr marL="0" indent="0">
              <a:buNone/>
            </a:pPr>
            <a:r>
              <a:rPr lang="en-US" sz="2400" dirty="0" smtClean="0"/>
              <a:t>Possible Reasons for the Presence of Such Problems, How They Affect Teens in Singapore And How To </a:t>
            </a:r>
            <a:r>
              <a:rPr lang="en-US" sz="2400" dirty="0"/>
              <a:t>C</a:t>
            </a:r>
            <a:r>
              <a:rPr lang="en-US" sz="2400" dirty="0" smtClean="0"/>
              <a:t>urb </a:t>
            </a:r>
            <a:r>
              <a:rPr lang="en-US" sz="2400" dirty="0"/>
              <a:t>T</a:t>
            </a:r>
            <a:r>
              <a:rPr lang="en-US" sz="2400" dirty="0" smtClean="0"/>
              <a:t>hem</a:t>
            </a:r>
          </a:p>
          <a:p>
            <a:pPr marL="457200" indent="-457200">
              <a:buFont typeface="+mj-lt"/>
              <a:buAutoNum type="arabicPeriod"/>
            </a:pPr>
            <a:r>
              <a:rPr lang="en-US" sz="2000" dirty="0" smtClean="0"/>
              <a:t>Gaming Addiction</a:t>
            </a:r>
          </a:p>
          <a:p>
            <a:pPr marL="857250" lvl="1" indent="-457200"/>
            <a:r>
              <a:rPr lang="en-US" sz="1600" dirty="0" smtClean="0"/>
              <a:t>Possible Reasons</a:t>
            </a:r>
          </a:p>
          <a:p>
            <a:pPr marL="857250" lvl="1" indent="-457200">
              <a:buNone/>
            </a:pPr>
            <a:r>
              <a:rPr lang="en-US" sz="1600" dirty="0"/>
              <a:t>	</a:t>
            </a:r>
            <a:r>
              <a:rPr lang="en-US" sz="1600" dirty="0" smtClean="0"/>
              <a:t>There are many reasons for addiction to </a:t>
            </a:r>
            <a:r>
              <a:rPr lang="en-US" sz="1600" dirty="0" err="1" smtClean="0"/>
              <a:t>iPhone</a:t>
            </a:r>
            <a:r>
              <a:rPr lang="en-US" sz="1600" dirty="0" smtClean="0"/>
              <a:t> gaming.  In the </a:t>
            </a:r>
            <a:r>
              <a:rPr lang="en-US" sz="1600" dirty="0" err="1" smtClean="0"/>
              <a:t>iPhone</a:t>
            </a:r>
            <a:r>
              <a:rPr lang="en-US" sz="1600" dirty="0" smtClean="0"/>
              <a:t> app store, there are countless games developed for mostly teens and kids. When teens are exposed to certain games by their friends, they might start playing them excessively, thus developing an addiction.</a:t>
            </a:r>
          </a:p>
          <a:p>
            <a:pPr marL="857250" lvl="1" indent="-457200"/>
            <a:r>
              <a:rPr lang="en-US" sz="1600" dirty="0" smtClean="0"/>
              <a:t>How they affect teens</a:t>
            </a:r>
          </a:p>
          <a:p>
            <a:pPr marL="857250" lvl="1" indent="-457200">
              <a:buNone/>
            </a:pPr>
            <a:r>
              <a:rPr lang="en-US" sz="1600" dirty="0"/>
              <a:t>	</a:t>
            </a:r>
            <a:r>
              <a:rPr lang="en-US" sz="1600" dirty="0" smtClean="0"/>
              <a:t>In Singapore, for teens, grades are mostly everything. The “ideal” Singaporean teen’s life is, “get good grades, get to a good school, get a good degree, get a comfortable life.” When too much time is spent on gaming, students have a significantly lesser amount of time to study. They then would not be able to keep up in school, leading to bad grades and  the complete opposite of the “ideal life”. They would have to work much harder to achieve their goals. If the addiction follows them into adulthood, the same problems might occur too. It is not impossible to succeed,  just that a lot of </a:t>
            </a:r>
            <a:r>
              <a:rPr lang="en-US" sz="1600" dirty="0" err="1" smtClean="0"/>
              <a:t>hardwork</a:t>
            </a:r>
            <a:r>
              <a:rPr lang="en-US" sz="1600" dirty="0" smtClean="0"/>
              <a:t> is needed.</a:t>
            </a:r>
          </a:p>
          <a:p>
            <a:pPr marL="857250" lvl="1" indent="-457200"/>
            <a:r>
              <a:rPr lang="en-US" sz="1600" dirty="0" smtClean="0"/>
              <a:t>How to curb such problems</a:t>
            </a:r>
          </a:p>
          <a:p>
            <a:pPr marL="857250" lvl="1" indent="-457200">
              <a:buNone/>
            </a:pPr>
            <a:r>
              <a:rPr lang="en-US" sz="1600" dirty="0"/>
              <a:t>	</a:t>
            </a:r>
            <a:r>
              <a:rPr lang="en-US" sz="1600" dirty="0" smtClean="0"/>
              <a:t>Teens should start to curb these problems early. Some ways are for parents to limit their playing time or not letting them play on their </a:t>
            </a:r>
            <a:r>
              <a:rPr lang="en-US" sz="1600" dirty="0" err="1" smtClean="0"/>
              <a:t>smartphones</a:t>
            </a:r>
            <a:r>
              <a:rPr lang="en-US" sz="1600" dirty="0"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lstStyle/>
          <a:p>
            <a:pPr marL="0" indent="0">
              <a:buNone/>
            </a:pPr>
            <a:r>
              <a:rPr lang="en-US" sz="2400" dirty="0" smtClean="0"/>
              <a:t>Possible Reasons for the Presence of Such Problems, How They Affect Teens in Singapore And How To </a:t>
            </a:r>
            <a:r>
              <a:rPr lang="en-US" sz="2400" dirty="0"/>
              <a:t>C</a:t>
            </a:r>
            <a:r>
              <a:rPr lang="en-US" sz="2400" dirty="0" smtClean="0"/>
              <a:t>urb </a:t>
            </a:r>
            <a:r>
              <a:rPr lang="en-US" sz="2400" dirty="0"/>
              <a:t>T</a:t>
            </a:r>
            <a:r>
              <a:rPr lang="en-US" sz="2400" dirty="0" smtClean="0"/>
              <a:t>hem</a:t>
            </a:r>
          </a:p>
          <a:p>
            <a:pPr marL="457200" indent="-457200">
              <a:buNone/>
            </a:pPr>
            <a:r>
              <a:rPr lang="en-US" sz="2000" dirty="0" smtClean="0"/>
              <a:t>2.	Social Networking Addiction</a:t>
            </a:r>
          </a:p>
          <a:p>
            <a:pPr marL="857250" lvl="1" indent="-457200"/>
            <a:r>
              <a:rPr lang="en-US" sz="1600" dirty="0" smtClean="0"/>
              <a:t>Possible Reasons</a:t>
            </a:r>
          </a:p>
          <a:p>
            <a:pPr marL="857250" lvl="1" indent="-457200">
              <a:buNone/>
            </a:pPr>
            <a:r>
              <a:rPr lang="en-US" sz="1600" dirty="0"/>
              <a:t>	</a:t>
            </a:r>
            <a:r>
              <a:rPr lang="en-US" sz="1600" dirty="0" smtClean="0"/>
              <a:t>With an </a:t>
            </a:r>
            <a:r>
              <a:rPr lang="en-US" sz="1600" dirty="0" err="1" smtClean="0"/>
              <a:t>iPhone</a:t>
            </a:r>
            <a:r>
              <a:rPr lang="en-US" sz="1600" dirty="0" smtClean="0"/>
              <a:t>, teens can easily access social networking sites such as </a:t>
            </a:r>
            <a:r>
              <a:rPr lang="en-US" sz="1600" dirty="0" err="1" smtClean="0"/>
              <a:t>Facebook</a:t>
            </a:r>
            <a:r>
              <a:rPr lang="en-US" sz="1600" dirty="0" smtClean="0"/>
              <a:t> or Twitter with ease. Furthermore, these can be accessed on-the-go. With their </a:t>
            </a:r>
            <a:r>
              <a:rPr lang="en-US" sz="1600" dirty="0" err="1" smtClean="0"/>
              <a:t>iPhone</a:t>
            </a:r>
            <a:r>
              <a:rPr lang="en-US" sz="1600" dirty="0" smtClean="0"/>
              <a:t> beside them, teens can get easily distracted while studying.</a:t>
            </a:r>
          </a:p>
          <a:p>
            <a:pPr marL="857250" lvl="1" indent="-457200"/>
            <a:r>
              <a:rPr lang="en-US" sz="1600" dirty="0" smtClean="0"/>
              <a:t>How they affect teens</a:t>
            </a:r>
          </a:p>
          <a:p>
            <a:pPr marL="857250" lvl="1" indent="-457200">
              <a:buNone/>
            </a:pPr>
            <a:r>
              <a:rPr lang="en-US" sz="1600" dirty="0"/>
              <a:t>	</a:t>
            </a:r>
            <a:r>
              <a:rPr lang="en-US" sz="1600" dirty="0" smtClean="0"/>
              <a:t>Like the problem of gaming addiction, social networking addiction may lead to a similar demise.</a:t>
            </a:r>
          </a:p>
          <a:p>
            <a:pPr marL="857250" lvl="1" indent="-457200"/>
            <a:r>
              <a:rPr lang="en-US" sz="1600" dirty="0" smtClean="0"/>
              <a:t>How to curb such problems</a:t>
            </a:r>
          </a:p>
          <a:p>
            <a:pPr marL="857250" lvl="1" indent="-457200">
              <a:buNone/>
            </a:pPr>
            <a:r>
              <a:rPr lang="en-US" sz="1600" dirty="0" smtClean="0"/>
              <a:t>	This problem can also be solved with some self-control and parental limits.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normAutofit lnSpcReduction="10000"/>
          </a:bodyPr>
          <a:lstStyle/>
          <a:p>
            <a:pPr marL="0" indent="0">
              <a:buNone/>
            </a:pPr>
            <a:r>
              <a:rPr lang="en-US" sz="2400" dirty="0" smtClean="0"/>
              <a:t>Possible Reasons for the Presence of Such Problems, How They Affect Teens in Singapore And How To </a:t>
            </a:r>
            <a:r>
              <a:rPr lang="en-US" sz="2400" dirty="0"/>
              <a:t>C</a:t>
            </a:r>
            <a:r>
              <a:rPr lang="en-US" sz="2400" dirty="0" smtClean="0"/>
              <a:t>urb </a:t>
            </a:r>
            <a:r>
              <a:rPr lang="en-US" sz="2400" dirty="0"/>
              <a:t>T</a:t>
            </a:r>
            <a:r>
              <a:rPr lang="en-US" sz="2400" dirty="0" smtClean="0"/>
              <a:t>hem</a:t>
            </a:r>
          </a:p>
          <a:p>
            <a:pPr marL="457200" indent="-457200">
              <a:buNone/>
            </a:pPr>
            <a:r>
              <a:rPr lang="en-US" sz="2000" dirty="0" smtClean="0"/>
              <a:t>3.	</a:t>
            </a:r>
            <a:r>
              <a:rPr lang="en-US" sz="2000" dirty="0" err="1" smtClean="0"/>
              <a:t>Jailbreaking</a:t>
            </a:r>
            <a:endParaRPr lang="en-US" sz="2000" dirty="0" smtClean="0"/>
          </a:p>
          <a:p>
            <a:pPr marL="857250" lvl="1" indent="-457200"/>
            <a:r>
              <a:rPr lang="en-US" sz="1600" dirty="0" smtClean="0"/>
              <a:t>Possible Reasons</a:t>
            </a:r>
          </a:p>
          <a:p>
            <a:pPr marL="857250" lvl="1" indent="-457200">
              <a:buNone/>
            </a:pPr>
            <a:r>
              <a:rPr lang="en-US" sz="1600" dirty="0" smtClean="0"/>
              <a:t>	To quench teen’s thirsts for more cool games for free and/or cooler-looking </a:t>
            </a:r>
            <a:r>
              <a:rPr lang="en-US" sz="1600" dirty="0" err="1" smtClean="0"/>
              <a:t>iPhones</a:t>
            </a:r>
            <a:r>
              <a:rPr lang="en-US" sz="1600" dirty="0" smtClean="0"/>
              <a:t>, software hackers have come together to produce something called “</a:t>
            </a:r>
            <a:r>
              <a:rPr lang="en-US" sz="1600" dirty="0" err="1" smtClean="0"/>
              <a:t>jailbreaking</a:t>
            </a:r>
            <a:r>
              <a:rPr lang="en-US" sz="1600" dirty="0" smtClean="0"/>
              <a:t>”. The app </a:t>
            </a:r>
            <a:r>
              <a:rPr lang="en-US" sz="1600" dirty="0" err="1" smtClean="0"/>
              <a:t>Cydia</a:t>
            </a:r>
            <a:r>
              <a:rPr lang="en-US" sz="1600" dirty="0" smtClean="0"/>
              <a:t> allows users to download things illegally and do almost anything they want to the </a:t>
            </a:r>
            <a:r>
              <a:rPr lang="en-US" sz="1600" dirty="0" err="1" smtClean="0"/>
              <a:t>iPhone</a:t>
            </a:r>
            <a:r>
              <a:rPr lang="en-US" sz="1600" dirty="0" smtClean="0"/>
              <a:t>. </a:t>
            </a:r>
          </a:p>
          <a:p>
            <a:pPr marL="857250" lvl="1" indent="-457200"/>
            <a:r>
              <a:rPr lang="en-US" sz="1600" dirty="0" smtClean="0"/>
              <a:t>How they affect teens</a:t>
            </a:r>
          </a:p>
          <a:p>
            <a:pPr marL="857250" lvl="1" indent="-457200">
              <a:buNone/>
            </a:pPr>
            <a:r>
              <a:rPr lang="en-US" sz="1600" dirty="0" smtClean="0"/>
              <a:t>	It is obvious that </a:t>
            </a:r>
            <a:r>
              <a:rPr lang="en-US" sz="1600" dirty="0" err="1" smtClean="0"/>
              <a:t>jailbreaking</a:t>
            </a:r>
            <a:r>
              <a:rPr lang="en-US" sz="1600" dirty="0" smtClean="0"/>
              <a:t> is as good as hacking. If teens use jailbreak to get things for free illegally, it can be compared to stealing. Although doing such a thing seems minor, it might end up leading teens down the wrong path by teaching them wrong morals.</a:t>
            </a:r>
          </a:p>
          <a:p>
            <a:pPr marL="857250" lvl="1" indent="-457200"/>
            <a:r>
              <a:rPr lang="en-US" sz="1600" dirty="0" smtClean="0"/>
              <a:t>How to curb such problems</a:t>
            </a:r>
          </a:p>
          <a:p>
            <a:pPr marL="857250" lvl="1" indent="-457200">
              <a:buNone/>
            </a:pPr>
            <a:r>
              <a:rPr lang="en-US" sz="1600" dirty="0" smtClean="0"/>
              <a:t>	From my point of view, parents can help in this too. However, it is impossible to stop </a:t>
            </a:r>
            <a:r>
              <a:rPr lang="en-US" sz="1600" dirty="0" err="1" smtClean="0"/>
              <a:t>jailbreaking</a:t>
            </a:r>
            <a:r>
              <a:rPr lang="en-US" sz="1600" dirty="0" smtClean="0"/>
              <a:t> unless Apple can fix all the loopholes in it’s software. It comes down to self-control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lstStyle/>
          <a:p>
            <a:pPr marL="0" indent="0">
              <a:buNone/>
            </a:pPr>
            <a:r>
              <a:rPr lang="en-US" sz="2400" dirty="0" smtClean="0"/>
              <a:t>Possible Reasons for the Presence of Such Problems, How They Affect Teens in Singapore And How To </a:t>
            </a:r>
            <a:r>
              <a:rPr lang="en-US" sz="2400" dirty="0"/>
              <a:t>C</a:t>
            </a:r>
            <a:r>
              <a:rPr lang="en-US" sz="2400" dirty="0" smtClean="0"/>
              <a:t>urb </a:t>
            </a:r>
            <a:r>
              <a:rPr lang="en-US" sz="2400" dirty="0"/>
              <a:t>T</a:t>
            </a:r>
            <a:r>
              <a:rPr lang="en-US" sz="2400" dirty="0" smtClean="0"/>
              <a:t>hem</a:t>
            </a:r>
          </a:p>
          <a:p>
            <a:pPr marL="457200" indent="-457200">
              <a:buNone/>
            </a:pPr>
            <a:r>
              <a:rPr lang="en-US" sz="2000" dirty="0" smtClean="0"/>
              <a:t>4.	Convenient Exposure to Undesired Materials</a:t>
            </a:r>
          </a:p>
          <a:p>
            <a:pPr marL="857250" lvl="1" indent="-457200"/>
            <a:r>
              <a:rPr lang="en-US" sz="1600" dirty="0" smtClean="0"/>
              <a:t>Possible Reasons</a:t>
            </a:r>
          </a:p>
          <a:p>
            <a:pPr marL="857250" lvl="1" indent="-457200">
              <a:buNone/>
            </a:pPr>
            <a:r>
              <a:rPr lang="en-US" sz="1600" dirty="0"/>
              <a:t>	</a:t>
            </a:r>
            <a:r>
              <a:rPr lang="en-US" sz="1600" dirty="0" smtClean="0"/>
              <a:t>Teens are still in the stage of growing up. With the </a:t>
            </a:r>
            <a:r>
              <a:rPr lang="en-US" sz="1600" dirty="0" err="1" smtClean="0"/>
              <a:t>iPhone</a:t>
            </a:r>
            <a:r>
              <a:rPr lang="en-US" sz="1600" dirty="0" smtClean="0"/>
              <a:t>, it makes content that is only suitable for adults more accessible to them.</a:t>
            </a:r>
          </a:p>
          <a:p>
            <a:pPr marL="857250" lvl="1" indent="-457200"/>
            <a:r>
              <a:rPr lang="en-US" sz="1600" dirty="0" smtClean="0"/>
              <a:t>How they affect teens</a:t>
            </a:r>
          </a:p>
          <a:p>
            <a:pPr marL="857250" lvl="1" indent="-457200">
              <a:buNone/>
            </a:pPr>
            <a:r>
              <a:rPr lang="en-US" sz="1600" dirty="0"/>
              <a:t>	</a:t>
            </a:r>
            <a:r>
              <a:rPr lang="en-US" sz="1600" dirty="0" smtClean="0"/>
              <a:t>Like the problem of </a:t>
            </a:r>
            <a:r>
              <a:rPr lang="en-US" sz="1600" dirty="0" err="1" smtClean="0"/>
              <a:t>jailbreaking</a:t>
            </a:r>
            <a:r>
              <a:rPr lang="en-US" sz="1600" dirty="0" smtClean="0"/>
              <a:t>, it would teach teens wrong things as they might still be too young to  be exposed to such things.</a:t>
            </a:r>
          </a:p>
          <a:p>
            <a:pPr marL="857250" lvl="1" indent="-457200"/>
            <a:r>
              <a:rPr lang="en-US" sz="1600" dirty="0" smtClean="0"/>
              <a:t>How to curb such problems</a:t>
            </a:r>
          </a:p>
          <a:p>
            <a:pPr marL="857250" lvl="1" indent="-457200">
              <a:buNone/>
            </a:pPr>
            <a:r>
              <a:rPr lang="en-US" sz="1600" dirty="0"/>
              <a:t>	</a:t>
            </a:r>
            <a:r>
              <a:rPr lang="en-US" sz="1600" dirty="0" smtClean="0"/>
              <a:t>Mostly, parental guidance and self-control come in handy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Framing Your Research Topic (cont’d)</a:t>
            </a:r>
            <a:endParaRPr lang="en-SG" dirty="0"/>
          </a:p>
        </p:txBody>
      </p:sp>
      <p:sp>
        <p:nvSpPr>
          <p:cNvPr id="3" name="Content Placeholder 2"/>
          <p:cNvSpPr>
            <a:spLocks noGrp="1"/>
          </p:cNvSpPr>
          <p:nvPr>
            <p:ph idx="1"/>
          </p:nvPr>
        </p:nvSpPr>
        <p:spPr/>
        <p:txBody>
          <a:bodyPr/>
          <a:lstStyle/>
          <a:p>
            <a:pPr>
              <a:buNone/>
            </a:pPr>
            <a:r>
              <a:rPr lang="en-US" dirty="0" smtClean="0"/>
              <a:t>Evaluating and Comparing Effectiveness of Solutions</a:t>
            </a:r>
          </a:p>
          <a:p>
            <a:pPr marL="0" indent="0">
              <a:buNone/>
            </a:pPr>
            <a:r>
              <a:rPr lang="en-US" sz="2400" dirty="0" smtClean="0"/>
              <a:t>I feel that many teens will listen to their parents despite their apparent defiance. Thus, it is an effective way of solving many problems, especially those named earlier.</a:t>
            </a:r>
          </a:p>
          <a:p>
            <a:pPr marL="0" indent="0">
              <a:buNone/>
            </a:pPr>
            <a:r>
              <a:rPr lang="en-US" sz="2400" dirty="0" smtClean="0"/>
              <a:t>Many teens still lack full self-control. Most buckle to the pressure of their temptations. Thus, it might not be very effective to leave teens on their own.</a:t>
            </a:r>
            <a:endParaRPr lang="en-SG"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1065</Words>
  <Application>Microsoft Office PowerPoint</Application>
  <PresentationFormat>On-screen Show (4:3)</PresentationFormat>
  <Paragraphs>83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Framing Your Research Topic</vt:lpstr>
      <vt:lpstr>Framing Your Research Topic (cont’d)</vt:lpstr>
      <vt:lpstr>Framing Your Research Topic (cont’d)</vt:lpstr>
      <vt:lpstr>Framing Your Research Topic (cont’d)</vt:lpstr>
      <vt:lpstr>Framing Your Research Topic (cont’d)</vt:lpstr>
      <vt:lpstr>Framing Your Research Topic (cont’d)</vt:lpstr>
      <vt:lpstr>Framing Your Research Topic (cont’d)</vt:lpstr>
      <vt:lpstr>Framing Your Research Topic (cont’d)</vt:lpstr>
      <vt:lpstr>Reason for Topic of Choice</vt:lpstr>
      <vt:lpstr>Feasibility</vt:lpstr>
      <vt:lpstr>Manageability</vt:lpstr>
      <vt:lpstr>Accessibility</vt:lpstr>
      <vt:lpstr>Appendix I</vt:lpstr>
      <vt:lpstr>Appendix II</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Nat</dc:creator>
  <cp:lastModifiedBy>Nat</cp:lastModifiedBy>
  <cp:revision>17</cp:revision>
  <dcterms:created xsi:type="dcterms:W3CDTF">2011-07-17T10:45:40Z</dcterms:created>
  <dcterms:modified xsi:type="dcterms:W3CDTF">2011-07-17T13:15:48Z</dcterms:modified>
</cp:coreProperties>
</file>